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0"/>
            <a:ext cx="7162800" cy="213360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UNIT IV - Chapter 1</a:t>
            </a:r>
            <a:br>
              <a:rPr lang="en-US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Sequential Logic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33400"/>
            <a:ext cx="7714488" cy="57150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47800"/>
            <a:ext cx="6934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790688" cy="58674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Clocked </a:t>
            </a:r>
            <a:r>
              <a:rPr lang="en-US" sz="2800" b="1" i="1" u="sng" dirty="0" smtClean="0"/>
              <a:t>RS </a:t>
            </a:r>
            <a:r>
              <a:rPr lang="en-US" sz="2800" b="1" u="sng" dirty="0" smtClean="0"/>
              <a:t>Flip-Flop: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76400"/>
            <a:ext cx="701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066800"/>
            <a:ext cx="5638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790688" cy="5715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i="1" u="sng" dirty="0" smtClean="0"/>
              <a:t>D </a:t>
            </a:r>
            <a:r>
              <a:rPr lang="en-US" sz="2800" u="sng" dirty="0" smtClean="0"/>
              <a:t>Flip-Flop: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i="1" dirty="0" smtClean="0"/>
              <a:t>D </a:t>
            </a:r>
            <a:r>
              <a:rPr lang="en-US" sz="2800" dirty="0" smtClean="0"/>
              <a:t>flip-flop is a modification of the clocked </a:t>
            </a:r>
            <a:r>
              <a:rPr lang="en-US" sz="2800" i="1" dirty="0" smtClean="0"/>
              <a:t>RS </a:t>
            </a:r>
            <a:r>
              <a:rPr lang="en-US" sz="2800" dirty="0" smtClean="0"/>
              <a:t>flip-flop.</a:t>
            </a:r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655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5791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b="1" i="1" u="sng" dirty="0" smtClean="0"/>
              <a:t>JK </a:t>
            </a:r>
            <a:r>
              <a:rPr lang="en-US" sz="2400" b="1" u="sng" dirty="0" smtClean="0"/>
              <a:t>Flip-Flop:</a:t>
            </a:r>
            <a:endParaRPr lang="en-US" sz="2400" dirty="0" smtClean="0"/>
          </a:p>
          <a:p>
            <a:r>
              <a:rPr lang="en-US" sz="2400" b="1" dirty="0" smtClean="0"/>
              <a:t>A </a:t>
            </a:r>
            <a:r>
              <a:rPr lang="en-US" sz="2400" b="1" i="1" dirty="0" smtClean="0"/>
              <a:t>JK </a:t>
            </a:r>
            <a:r>
              <a:rPr lang="en-US" sz="2400" b="1" dirty="0" smtClean="0"/>
              <a:t>flip-flop is a refinement of the </a:t>
            </a:r>
            <a:r>
              <a:rPr lang="en-US" sz="2400" b="1" i="1" dirty="0" smtClean="0"/>
              <a:t>RS </a:t>
            </a:r>
            <a:r>
              <a:rPr lang="en-US" sz="2400" b="1" dirty="0" smtClean="0"/>
              <a:t>flip-flop in that the indeterminate state of the </a:t>
            </a:r>
            <a:r>
              <a:rPr lang="en-US" sz="2400" b="1" i="1" dirty="0" smtClean="0"/>
              <a:t>RS </a:t>
            </a:r>
            <a:r>
              <a:rPr lang="en-US" sz="2400" b="1" dirty="0" smtClean="0"/>
              <a:t>type is defined in the </a:t>
            </a:r>
            <a:r>
              <a:rPr lang="en-US" sz="2400" b="1" i="1" dirty="0" smtClean="0"/>
              <a:t>JK </a:t>
            </a:r>
            <a:r>
              <a:rPr lang="en-US" sz="2400" b="1" dirty="0" smtClean="0"/>
              <a:t>type.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Inputs </a:t>
            </a:r>
            <a:r>
              <a:rPr lang="en-US" sz="2400" i="1" dirty="0" smtClean="0"/>
              <a:t>J </a:t>
            </a:r>
            <a:r>
              <a:rPr lang="en-US" sz="2400" dirty="0" smtClean="0"/>
              <a:t>and </a:t>
            </a:r>
            <a:r>
              <a:rPr lang="en-US" sz="2400" i="1" dirty="0" smtClean="0"/>
              <a:t>K </a:t>
            </a:r>
            <a:r>
              <a:rPr lang="en-US" sz="2400" dirty="0" smtClean="0"/>
              <a:t>behave like inputs S and </a:t>
            </a:r>
            <a:r>
              <a:rPr lang="en-US" sz="2400" i="1" dirty="0" smtClean="0"/>
              <a:t>R </a:t>
            </a:r>
            <a:r>
              <a:rPr lang="en-US" sz="2400" dirty="0" smtClean="0"/>
              <a:t>to set and clear the flip-flop (note that in a </a:t>
            </a:r>
            <a:r>
              <a:rPr lang="en-US" sz="2400" i="1" dirty="0" smtClean="0"/>
              <a:t>JK </a:t>
            </a:r>
            <a:r>
              <a:rPr lang="en-US" sz="2400" dirty="0" smtClean="0"/>
              <a:t>flip-flop, the letter </a:t>
            </a:r>
            <a:r>
              <a:rPr lang="en-US" sz="2400" i="1" dirty="0" smtClean="0"/>
              <a:t>J </a:t>
            </a:r>
            <a:r>
              <a:rPr lang="en-US" sz="2400" dirty="0" smtClean="0"/>
              <a:t>is for </a:t>
            </a:r>
            <a:r>
              <a:rPr lang="en-US" sz="2400" i="1" dirty="0" smtClean="0"/>
              <a:t>set </a:t>
            </a:r>
            <a:r>
              <a:rPr lang="en-US" sz="2400" dirty="0" smtClean="0"/>
              <a:t>and the letter </a:t>
            </a:r>
            <a:r>
              <a:rPr lang="en-US" sz="2400" i="1" dirty="0" smtClean="0"/>
              <a:t>K </a:t>
            </a:r>
            <a:r>
              <a:rPr lang="en-US" sz="2400" dirty="0" smtClean="0"/>
              <a:t>is for </a:t>
            </a:r>
            <a:r>
              <a:rPr lang="en-US" sz="2400" i="1" dirty="0" smtClean="0"/>
              <a:t>clear). 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657600"/>
            <a:ext cx="5562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478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790688" cy="5715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i="1" u="sng" dirty="0" smtClean="0"/>
              <a:t>T </a:t>
            </a:r>
            <a:r>
              <a:rPr lang="en-US" sz="2800" u="sng" dirty="0" smtClean="0"/>
              <a:t>Flip-Flop: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i="1" dirty="0" smtClean="0"/>
              <a:t>T</a:t>
            </a:r>
            <a:r>
              <a:rPr lang="en-US" sz="2800" i="1" dirty="0" smtClean="0"/>
              <a:t> </a:t>
            </a:r>
            <a:r>
              <a:rPr lang="en-US" sz="2800" dirty="0" smtClean="0"/>
              <a:t>flip-flop is a modification of the clocked </a:t>
            </a:r>
            <a:r>
              <a:rPr lang="en-US" sz="2800" i="1" dirty="0" smtClean="0"/>
              <a:t>RS </a:t>
            </a:r>
            <a:r>
              <a:rPr lang="en-US" sz="2800" dirty="0" smtClean="0"/>
              <a:t>flip-flop.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362200"/>
            <a:ext cx="6553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7010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TRIGGERING OF FLIP-FLOPS: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638288" cy="5105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state of a flip-flop is switched by a momentary change in the input signal. This momentary change is called a </a:t>
            </a:r>
            <a:r>
              <a:rPr lang="en-US" sz="2800" b="1" i="1" dirty="0" smtClean="0"/>
              <a:t>trigger </a:t>
            </a:r>
            <a:r>
              <a:rPr lang="en-US" sz="2800" b="1" dirty="0" smtClean="0"/>
              <a:t>and the transition it causes is said to trigger the flip-flop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r>
              <a:rPr lang="en-US" sz="2800" dirty="0" smtClean="0"/>
              <a:t>Clocked </a:t>
            </a:r>
            <a:r>
              <a:rPr lang="en-US" sz="2800" dirty="0" smtClean="0"/>
              <a:t>flip-flops are triggered by </a:t>
            </a:r>
            <a:r>
              <a:rPr lang="en-US" sz="2800" i="1" dirty="0" smtClean="0"/>
              <a:t>pulses. </a:t>
            </a:r>
            <a:endParaRPr lang="en-US" sz="2800" i="1" dirty="0" smtClean="0"/>
          </a:p>
          <a:p>
            <a:r>
              <a:rPr lang="en-US" sz="2800" dirty="0" smtClean="0"/>
              <a:t>A </a:t>
            </a:r>
            <a:r>
              <a:rPr lang="en-US" sz="2800" dirty="0" smtClean="0"/>
              <a:t>pulse starts from an initial value of 0, goes momentarily to 1, and after a short time, returns to its initial 0 value. 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5791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The feedback path in a sequential circuits can produce instability if the o/</a:t>
            </a:r>
            <a:r>
              <a:rPr lang="en-US" sz="2800" dirty="0" err="1" smtClean="0"/>
              <a:t>p’s</a:t>
            </a:r>
            <a:r>
              <a:rPr lang="en-US" sz="2800" dirty="0" smtClean="0"/>
              <a:t> of memory elements (flip-flops) are changing while the outputs of the combinational circuit that go to flip-flop inputs are being sampled by the clock pulse. </a:t>
            </a:r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 smtClean="0"/>
              <a:t>problem would be avoided by making flip flop to have a signal propagation delay from input to output in excess of the pulse duration. </a:t>
            </a:r>
            <a:endParaRPr lang="en-US" sz="2800" dirty="0" smtClean="0"/>
          </a:p>
          <a:p>
            <a:r>
              <a:rPr lang="en-US" sz="2800" dirty="0" smtClean="0"/>
              <a:t>One way of achieving, the proper delay is to include within the flip-flop circuit a physical delay unit having a delay equal to or greater than the pulse duration.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714488" cy="5562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Combinational circuits:</a:t>
            </a:r>
            <a:r>
              <a:rPr lang="en-US" sz="2800" dirty="0" smtClean="0"/>
              <a:t> The output of a combinational circuit at any instant of time depends upon the input present at that time.</a:t>
            </a:r>
          </a:p>
          <a:p>
            <a:endParaRPr lang="en-IN" sz="2800" dirty="0" smtClean="0"/>
          </a:p>
          <a:p>
            <a:endParaRPr lang="en-US" sz="2800" dirty="0" smtClean="0"/>
          </a:p>
          <a:p>
            <a:r>
              <a:rPr lang="en-US" sz="2800" b="1" dirty="0" smtClean="0"/>
              <a:t>Sequential circuits: </a:t>
            </a:r>
            <a:r>
              <a:rPr lang="en-US" sz="2800" dirty="0" smtClean="0"/>
              <a:t>The</a:t>
            </a:r>
            <a:r>
              <a:rPr lang="en-US" sz="2800" b="1" dirty="0" smtClean="0"/>
              <a:t> </a:t>
            </a:r>
            <a:r>
              <a:rPr lang="en-US" sz="2800" dirty="0" smtClean="0"/>
              <a:t>outputs in a sequential circuit are a function not only of external inputs but also of the present state of the memory elements (previous outputs).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924800" cy="6248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To solve the feedback timing problem is to make the flip-flop sensitive to the pulse </a:t>
            </a:r>
            <a:r>
              <a:rPr lang="en-US" sz="2800" i="1" dirty="0" smtClean="0"/>
              <a:t>transition </a:t>
            </a:r>
            <a:r>
              <a:rPr lang="en-US" sz="2800" dirty="0" smtClean="0"/>
              <a:t>rather than the pulse duration.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smtClean="0"/>
              <a:t>clock pulse may be either positive or negative.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smtClean="0"/>
              <a:t>positive clock source remains at 0 during the interval between pulses and goes to 1 during the occurrence of a pulse.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pulse goes through two signal transitions: from 0 to 1 and the return from 1 to 0. </a:t>
            </a:r>
            <a:endParaRPr lang="en-US" sz="2800" dirty="0" smtClean="0"/>
          </a:p>
          <a:p>
            <a:r>
              <a:rPr lang="en-US" sz="2800" dirty="0" smtClean="0"/>
              <a:t>As </a:t>
            </a:r>
            <a:r>
              <a:rPr lang="en-US" sz="2800" dirty="0" smtClean="0"/>
              <a:t>shown in Fig, the positive transition is defined as the </a:t>
            </a:r>
            <a:r>
              <a:rPr lang="en-US" sz="2800" i="1" dirty="0" smtClean="0"/>
              <a:t>positive edge </a:t>
            </a:r>
            <a:r>
              <a:rPr lang="en-US" sz="2800" dirty="0" smtClean="0"/>
              <a:t>and the negative transition as the </a:t>
            </a:r>
            <a:r>
              <a:rPr lang="en-US" sz="2800" i="1" dirty="0" smtClean="0"/>
              <a:t>negative edge. </a:t>
            </a:r>
            <a:endParaRPr lang="en-US" sz="2800" i="1" dirty="0" smtClean="0"/>
          </a:p>
          <a:p>
            <a:r>
              <a:rPr lang="en-US" sz="2800" dirty="0" smtClean="0"/>
              <a:t>This </a:t>
            </a:r>
            <a:r>
              <a:rPr lang="en-US" sz="2800" dirty="0" smtClean="0"/>
              <a:t>definition applies also to negative pulses.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95400"/>
            <a:ext cx="6629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790688" cy="5867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clocked flip-flops are triggered during the positive edge of the pulse, and the state transition starts as soon as the pulse reaches the logic-1 level.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new state of the flip-flop may appear at the output, terminals while the input pulse is still 1. </a:t>
            </a:r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 smtClean="0"/>
              <a:t>the other inputs of the flip-flop change, while the clock is still 1, the flip-flop will start responding to these new values and a new output state may occur. </a:t>
            </a:r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 smtClean="0"/>
              <a:t>this happens, the output of one flip-flop cannot be applied to the inputs of another flip-flop when both are triggered by the same clock pulse. 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714488" cy="5638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/>
              <a:t>Master-Slave Flip-Flop:</a:t>
            </a:r>
            <a:endParaRPr lang="en-US" dirty="0" smtClean="0"/>
          </a:p>
          <a:p>
            <a:r>
              <a:rPr lang="en-US" dirty="0" smtClean="0"/>
              <a:t>A master-slave flip-flop is constructed from two separate flip-flops. One circuit serves as a master and the other as a slave, and the overall circuit is referred to as a </a:t>
            </a:r>
            <a:r>
              <a:rPr lang="en-US" i="1" dirty="0" smtClean="0"/>
              <a:t>master-slave flip-flop. </a:t>
            </a:r>
            <a:endParaRPr lang="en-US" dirty="0" smtClean="0"/>
          </a:p>
          <a:p>
            <a:r>
              <a:rPr lang="en-US" dirty="0" smtClean="0"/>
              <a:t>The logic diagram of an </a:t>
            </a:r>
            <a:r>
              <a:rPr lang="en-US" i="1" dirty="0" smtClean="0"/>
              <a:t>RS </a:t>
            </a:r>
            <a:r>
              <a:rPr lang="en-US" dirty="0" smtClean="0"/>
              <a:t>master-slave flip-flop is shown in below Figure. It consists of a master flip-flop, a slave flip-flop, and an inverter. </a:t>
            </a:r>
          </a:p>
          <a:p>
            <a:r>
              <a:rPr lang="en-US" dirty="0" smtClean="0"/>
              <a:t> When clock pulse </a:t>
            </a:r>
            <a:r>
              <a:rPr lang="en-US" i="1" dirty="0" smtClean="0"/>
              <a:t>CP </a:t>
            </a:r>
            <a:r>
              <a:rPr lang="en-US" dirty="0" smtClean="0"/>
              <a:t>is 0, the output of the inverter is 1.  Since the clock input of the slave is 1, the flip-flop is enabled and output Q is equal to </a:t>
            </a:r>
            <a:r>
              <a:rPr lang="en-US" i="1" dirty="0" smtClean="0"/>
              <a:t>Y, </a:t>
            </a:r>
            <a:r>
              <a:rPr lang="en-US" dirty="0" smtClean="0"/>
              <a:t>while Q' is equal to </a:t>
            </a:r>
            <a:r>
              <a:rPr lang="en-US" i="1" dirty="0" smtClean="0"/>
              <a:t>Y'. </a:t>
            </a:r>
            <a:r>
              <a:rPr lang="en-US" dirty="0" smtClean="0"/>
              <a:t>The master flip-flop is disabled because </a:t>
            </a:r>
            <a:r>
              <a:rPr lang="en-US" i="1" dirty="0" smtClean="0"/>
              <a:t>CP </a:t>
            </a:r>
            <a:r>
              <a:rPr lang="en-US" dirty="0" smtClean="0"/>
              <a:t>= 0.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714488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the pulse becomes 1, the information then at the external R and S inputs is transmitted to the master flip-flop. The slave flip-flop, however, is isolated as long as the pulse is at its 1 level, because the output of the inverter is 0. </a:t>
            </a:r>
          </a:p>
          <a:p>
            <a:r>
              <a:rPr lang="en-US" sz="2800" dirty="0" smtClean="0"/>
              <a:t>When the pulse returns to 0, the master flip-flop is isolated, which prevents the external inputs from affecting it. The slave flip-flop then goes to the same state as the master flip-flop.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447800"/>
            <a:ext cx="6096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38200"/>
            <a:ext cx="7562088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timing relationships shown in below Fig. illustrate the sequence of events that occur in a master-slave flip-flop. </a:t>
            </a:r>
            <a:endParaRPr lang="en-US" sz="2800" dirty="0" smtClean="0"/>
          </a:p>
          <a:p>
            <a:r>
              <a:rPr lang="en-US" sz="2800" dirty="0" smtClean="0"/>
              <a:t>Assume </a:t>
            </a:r>
            <a:r>
              <a:rPr lang="en-US" sz="2800" dirty="0" smtClean="0"/>
              <a:t>that the flip-flop is in the clear state prior to the occurrence of a pulse, so that </a:t>
            </a:r>
            <a:r>
              <a:rPr lang="en-US" sz="2800" i="1" dirty="0" smtClean="0"/>
              <a:t>Y </a:t>
            </a:r>
            <a:r>
              <a:rPr lang="en-US" sz="2800" dirty="0" smtClean="0"/>
              <a:t>= 0 and </a:t>
            </a:r>
            <a:r>
              <a:rPr lang="en-US" sz="2800" i="1" dirty="0" smtClean="0"/>
              <a:t>Q </a:t>
            </a:r>
            <a:r>
              <a:rPr lang="en-US" sz="2800" dirty="0" smtClean="0"/>
              <a:t>= O. The input conditions are </a:t>
            </a:r>
          </a:p>
          <a:p>
            <a:r>
              <a:rPr lang="en-US" sz="2800" dirty="0" smtClean="0"/>
              <a:t>S = 1, </a:t>
            </a:r>
            <a:r>
              <a:rPr lang="en-US" sz="2800" i="1" dirty="0" smtClean="0"/>
              <a:t>R </a:t>
            </a:r>
            <a:r>
              <a:rPr lang="en-US" sz="2800" dirty="0" smtClean="0"/>
              <a:t>= 0, and the next clock pulse should change the flip-flop to the set state with </a:t>
            </a:r>
          </a:p>
          <a:p>
            <a:r>
              <a:rPr lang="en-US" sz="2800" i="1" dirty="0" smtClean="0"/>
              <a:t>Q </a:t>
            </a:r>
            <a:r>
              <a:rPr lang="en-US" sz="2800" dirty="0" smtClean="0"/>
              <a:t>= 1. During the pulse transition from 0 to 1, the master flip-flop is set and changes Y to 1.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slave flip-flop is not affected because its </a:t>
            </a:r>
            <a:r>
              <a:rPr lang="en-US" sz="2800" i="1" dirty="0" smtClean="0"/>
              <a:t>CP </a:t>
            </a:r>
            <a:r>
              <a:rPr lang="en-US" sz="2800" dirty="0" smtClean="0"/>
              <a:t>input is </a:t>
            </a:r>
            <a:r>
              <a:rPr lang="en-US" sz="2800" dirty="0" smtClean="0"/>
              <a:t>0.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19200"/>
            <a:ext cx="5791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609600"/>
            <a:ext cx="763828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 ANALYSIS </a:t>
            </a:r>
            <a:r>
              <a:rPr lang="en-US" sz="2800" b="1" u="sng" dirty="0" smtClean="0"/>
              <a:t>OF CLOCKED SEQUENTIAL CIRCUITS:</a:t>
            </a:r>
            <a:endParaRPr lang="en-US" sz="2800" dirty="0" smtClean="0"/>
          </a:p>
          <a:p>
            <a:r>
              <a:rPr lang="en-US" sz="2800" dirty="0" smtClean="0"/>
              <a:t>The behavior of a sequential circuit is determined from the inputs, the outputs, and the states of its flip flops. Both the outputs and the next state are a function of the inputs and the present state.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An example of a Sequential Circuit: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3716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7620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Block diagram of sequential circuit: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81200"/>
            <a:ext cx="5257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790688" cy="5867400"/>
          </a:xfrm>
        </p:spPr>
        <p:txBody>
          <a:bodyPr>
            <a:normAutofit/>
          </a:bodyPr>
          <a:lstStyle/>
          <a:p>
            <a:pPr lvl="0"/>
            <a:r>
              <a:rPr lang="en-US" sz="2800" b="1" u="sng" dirty="0" smtClean="0"/>
              <a:t>State table: </a:t>
            </a:r>
            <a:endParaRPr lang="en-US" sz="2800" dirty="0" smtClean="0"/>
          </a:p>
          <a:p>
            <a:r>
              <a:rPr lang="en-US" sz="2800" dirty="0" smtClean="0"/>
              <a:t>The time sequence of outputs and flip flop states may enumerated are presented in a state table or transition table. The state table for the above circuit is shown below:</a:t>
            </a:r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8194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33400"/>
            <a:ext cx="7714488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consists of three sections present state, next state and output, the present state designates the states of flip flops before the occurrence of a CP.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next state shows the states of flip flops after the application of a CP.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output section lists out the values the output variables during the present states.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derivation of state table (ST) starts from and assumed initial state. </a:t>
            </a:r>
            <a:endParaRPr lang="en-US" sz="2800" dirty="0" smtClean="0"/>
          </a:p>
          <a:p>
            <a:r>
              <a:rPr lang="en-US" sz="2800" dirty="0" smtClean="0"/>
              <a:t>In this case, we consider the initial state to be 00 (A=0, B=0).</a:t>
            </a: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5791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b="1" u="sng" dirty="0" smtClean="0"/>
              <a:t>State Diagram (SD):</a:t>
            </a:r>
            <a:endParaRPr lang="en-US" sz="2400" dirty="0" smtClean="0"/>
          </a:p>
          <a:p>
            <a:r>
              <a:rPr lang="en-US" sz="2400" b="1" dirty="0" smtClean="0"/>
              <a:t>The </a:t>
            </a:r>
            <a:r>
              <a:rPr lang="en-US" sz="2400" b="1" dirty="0" smtClean="0"/>
              <a:t>state diagram is the graphical representation of information available in the state table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r>
              <a:rPr lang="en-US" sz="2400" dirty="0" smtClean="0"/>
              <a:t>Each </a:t>
            </a:r>
            <a:r>
              <a:rPr lang="en-US" sz="2400" dirty="0" smtClean="0"/>
              <a:t>state is represented by a circle and the transition between states is indicated by directed lines connecting the circles. The state diagram of the sequential circuit above is shown below.     </a:t>
            </a:r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352800"/>
            <a:ext cx="449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714488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binary number inside each circle identifies the state the circle represents.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direct lines are labeled with two binary numbers separated by a slash ( / 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input value that causes the state transition is labeled first and then value of output during the present state after the /.</a:t>
            </a:r>
          </a:p>
          <a:p>
            <a:r>
              <a:rPr lang="en-US" dirty="0" smtClean="0"/>
              <a:t>For example: The directed line from 00 to 01 is labeled 1/0, meaning that the sequential circuit is in state 00 and when x=1 and on the termination of the next CP goes to next state 01.A directed line connecting a circle which itself indicates that no change of state occurs.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790688" cy="6172200"/>
          </a:xfrm>
        </p:spPr>
        <p:txBody>
          <a:bodyPr>
            <a:normAutofit/>
          </a:bodyPr>
          <a:lstStyle/>
          <a:p>
            <a:pPr lvl="0"/>
            <a:r>
              <a:rPr lang="en-US" sz="2400" b="1" u="sng" dirty="0" smtClean="0"/>
              <a:t>State Equations:</a:t>
            </a:r>
            <a:endParaRPr lang="en-US" sz="2400" dirty="0" smtClean="0"/>
          </a:p>
          <a:p>
            <a:r>
              <a:rPr lang="en-US" sz="2400" dirty="0" smtClean="0"/>
              <a:t>A state equation (also known as an application equation) is an algebraic expression that specifies the conditions for a flip-flop state transition.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left side of the equation denotes the next state of a flip-flop and the right side, a Boolean function that specifies the present state conditions that make the next state equal to 1.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 smtClean="0"/>
              <a:t>state equation is similar in form to a flip-flop characteristic equation, except that it specifies the next state conditions in terms of external input variables and other </a:t>
            </a:r>
            <a:r>
              <a:rPr lang="en-US" sz="2400" dirty="0" smtClean="0"/>
              <a:t>flip-flop </a:t>
            </a:r>
            <a:r>
              <a:rPr lang="en-US" sz="2400" dirty="0" smtClean="0"/>
              <a:t>values. </a:t>
            </a:r>
            <a:endParaRPr lang="en-US" sz="2400" dirty="0" smtClean="0"/>
          </a:p>
          <a:p>
            <a:r>
              <a:rPr lang="en-US" sz="2400" dirty="0" smtClean="0"/>
              <a:t>The state equation for the Table 6-1 is expressed as follows:</a:t>
            </a:r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867400"/>
            <a:ext cx="487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714488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state equation for flip-flop A is simplified by means of a map as shown in following figure:</a:t>
            </a:r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81200"/>
            <a:ext cx="6248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714488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With some algebraic manipulation, the function can be expressed in the following form</a:t>
            </a:r>
            <a:r>
              <a:rPr lang="en-US" sz="2800" dirty="0" smtClean="0"/>
              <a:t>:</a:t>
            </a:r>
          </a:p>
          <a:p>
            <a:endParaRPr lang="en-IN" sz="2800" dirty="0" smtClean="0"/>
          </a:p>
          <a:p>
            <a:endParaRPr lang="en-IN" sz="2800" dirty="0" smtClean="0"/>
          </a:p>
          <a:p>
            <a:endParaRPr lang="en-IN" sz="2800" dirty="0" smtClean="0"/>
          </a:p>
          <a:p>
            <a:endParaRPr lang="en-IN" sz="2800" dirty="0" smtClean="0"/>
          </a:p>
          <a:p>
            <a:endParaRPr lang="en-IN" sz="2800" dirty="0" smtClean="0"/>
          </a:p>
          <a:p>
            <a:pPr>
              <a:buNone/>
            </a:pPr>
            <a:r>
              <a:rPr lang="en-US" sz="2800" dirty="0" smtClean="0"/>
              <a:t>   which </a:t>
            </a:r>
            <a:r>
              <a:rPr lang="en-US" sz="2800" dirty="0" smtClean="0"/>
              <a:t>is the characteristic equation of an RS flip-flop.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0"/>
            <a:ext cx="7239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609600"/>
            <a:ext cx="7638288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simplified form obtained  in the map is manipulated algebraically, and the state equation obtained is:</a:t>
            </a:r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133600"/>
            <a:ext cx="7162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71448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There are two main types of sequential circuits: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Synchronous sequential circuit : A </a:t>
            </a:r>
            <a:r>
              <a:rPr lang="en-US" sz="2800" i="1" dirty="0" smtClean="0"/>
              <a:t>synchronous</a:t>
            </a:r>
            <a:r>
              <a:rPr lang="en-US" sz="2800" dirty="0" smtClean="0"/>
              <a:t> sequential circuit is a system whose behavior can be defined from the knowledge of its signals at discrete instants of time.</a:t>
            </a:r>
          </a:p>
          <a:p>
            <a:pPr marL="596646" lvl="0" indent="-514350">
              <a:buFont typeface="+mj-lt"/>
              <a:buAutoNum type="arabicPeriod"/>
            </a:pPr>
            <a:endParaRPr lang="en-US" sz="28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Asynchronous sequential circuit :  An </a:t>
            </a:r>
            <a:r>
              <a:rPr lang="en-US" sz="2800" i="1" dirty="0" smtClean="0"/>
              <a:t>asynchronous </a:t>
            </a:r>
            <a:r>
              <a:rPr lang="en-US" sz="2800" dirty="0" smtClean="0"/>
              <a:t>sequential circuit’s behavior depends upon the order in which its input signals change and can be affected at any instant of time.</a:t>
            </a:r>
          </a:p>
          <a:p>
            <a:pPr marL="596646" lvl="0" indent="-514350">
              <a:buFont typeface="+mj-lt"/>
              <a:buAutoNum type="arabicPeriod"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FLIP FLOPS:</a:t>
            </a:r>
            <a:endParaRPr lang="en-US" sz="2800" dirty="0" smtClean="0"/>
          </a:p>
          <a:p>
            <a:r>
              <a:rPr lang="en-US" sz="2800" dirty="0" smtClean="0"/>
              <a:t>Flip-flops are binary cells capable of storing one bit of information. </a:t>
            </a:r>
          </a:p>
          <a:p>
            <a:r>
              <a:rPr lang="en-US" sz="2800" dirty="0" smtClean="0"/>
              <a:t>A flip-flop circuit has two outputs, one for the normal value and one for the complement value of the bit stored in it.</a:t>
            </a:r>
          </a:p>
          <a:p>
            <a:r>
              <a:rPr lang="en-US" sz="2800" dirty="0" smtClean="0"/>
              <a:t> A flip-flop circuit can maintain a binary state indefinitely (as long as power is delivered to the circuit) until directed by an input signal to switch states.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714488" cy="5638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most common types of flip-flops are: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Basic flip flop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Clocked RS flip flop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JK flip flop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D flip flop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T flip flop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Master Slave flip flop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Edge Triggering flip flop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696200" cy="6096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b="1" u="sng" dirty="0" smtClean="0"/>
              <a:t>Basic Flip-Flop Circuit:</a:t>
            </a:r>
            <a:endParaRPr lang="en-US" sz="2800" dirty="0" smtClean="0"/>
          </a:p>
          <a:p>
            <a:r>
              <a:rPr lang="en-US" sz="2800" dirty="0" smtClean="0"/>
              <a:t>Flip-flop circuit can be constructed from two NAND gates or two NOR gates.</a:t>
            </a:r>
          </a:p>
          <a:p>
            <a:endParaRPr lang="en-IN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362200"/>
            <a:ext cx="6400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33400"/>
            <a:ext cx="7638288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cross-coupled connection from the output of one gate to the input of the other gate constitutes a feedback path. </a:t>
            </a:r>
          </a:p>
          <a:p>
            <a:r>
              <a:rPr lang="en-US" sz="2800" dirty="0" smtClean="0"/>
              <a:t>Each flip-flop has two outputs, </a:t>
            </a:r>
            <a:r>
              <a:rPr lang="en-US" sz="2800" i="1" dirty="0" smtClean="0"/>
              <a:t>Q </a:t>
            </a:r>
            <a:r>
              <a:rPr lang="en-US" sz="2800" dirty="0" smtClean="0"/>
              <a:t>and </a:t>
            </a:r>
            <a:r>
              <a:rPr lang="en-US" sz="2800" i="1" dirty="0" smtClean="0"/>
              <a:t>Q', </a:t>
            </a:r>
            <a:r>
              <a:rPr lang="en-US" sz="2800" dirty="0" smtClean="0"/>
              <a:t>and two inputs, </a:t>
            </a:r>
            <a:r>
              <a:rPr lang="en-US" sz="2800" i="1" dirty="0" smtClean="0"/>
              <a:t>set </a:t>
            </a:r>
            <a:r>
              <a:rPr lang="en-US" sz="2800" dirty="0" smtClean="0"/>
              <a:t>and </a:t>
            </a:r>
            <a:r>
              <a:rPr lang="en-US" sz="2800" i="1" dirty="0" smtClean="0"/>
              <a:t>reset. </a:t>
            </a:r>
          </a:p>
          <a:p>
            <a:r>
              <a:rPr lang="en-US" sz="2800" dirty="0" smtClean="0"/>
              <a:t>This type of flip-flop is sometimes called a </a:t>
            </a:r>
            <a:r>
              <a:rPr lang="en-US" sz="2800" i="1" dirty="0" smtClean="0"/>
              <a:t>direct-coupled RS </a:t>
            </a:r>
            <a:r>
              <a:rPr lang="en-US" sz="2800" dirty="0" smtClean="0"/>
              <a:t>flip-flop or </a:t>
            </a:r>
            <a:r>
              <a:rPr lang="en-US" sz="2800" i="1" dirty="0" smtClean="0"/>
              <a:t>SR latch. </a:t>
            </a:r>
          </a:p>
          <a:p>
            <a:r>
              <a:rPr lang="en-US" sz="2800" dirty="0" smtClean="0"/>
              <a:t>The </a:t>
            </a:r>
            <a:r>
              <a:rPr lang="en-US" sz="2800" i="1" dirty="0" smtClean="0"/>
              <a:t>R </a:t>
            </a:r>
            <a:r>
              <a:rPr lang="en-US" sz="2800" dirty="0" smtClean="0"/>
              <a:t>and S are the first letters of the two input names.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b) Basic flip flop circuit using NAND gates:</a:t>
            </a:r>
            <a:endParaRPr lang="en-US" sz="2800" dirty="0" smtClean="0"/>
          </a:p>
          <a:p>
            <a:r>
              <a:rPr lang="en-US" sz="2800" dirty="0" smtClean="0"/>
              <a:t>The NAND basic flip-flop circuit as shown in fig operates with both inputs normally at 1 unless the state of the flip-flop has to be changed. </a:t>
            </a:r>
          </a:p>
          <a:p>
            <a:r>
              <a:rPr lang="en-US" sz="2800" dirty="0" smtClean="0"/>
              <a:t>The application of a momentary 0 to the set input causes output </a:t>
            </a:r>
            <a:r>
              <a:rPr lang="en-US" sz="2800" i="1" dirty="0" smtClean="0"/>
              <a:t>Q </a:t>
            </a:r>
            <a:r>
              <a:rPr lang="en-US" sz="2800" dirty="0" smtClean="0"/>
              <a:t>to go to 1 and </a:t>
            </a:r>
            <a:r>
              <a:rPr lang="en-US" sz="2800" i="1" dirty="0" smtClean="0"/>
              <a:t>Q' </a:t>
            </a:r>
            <a:r>
              <a:rPr lang="en-US" sz="2800" dirty="0" smtClean="0"/>
              <a:t>to go to 0, thus putting the flip-flop into the set state. </a:t>
            </a:r>
          </a:p>
          <a:p>
            <a:r>
              <a:rPr lang="en-US" sz="2800" dirty="0" smtClean="0"/>
              <a:t>After the set input returns to 1, a momentary 0 to the reset input causes a transition to the clear state. </a:t>
            </a:r>
          </a:p>
          <a:p>
            <a:r>
              <a:rPr lang="en-US" sz="2800" dirty="0" smtClean="0"/>
              <a:t>When both inputs go to 0, both outputs go to 1-a condition avoided in normal flip-flop operation.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1756</Words>
  <Application>Microsoft Office PowerPoint</Application>
  <PresentationFormat>On-screen Show (4:3)</PresentationFormat>
  <Paragraphs>100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Solstice</vt:lpstr>
      <vt:lpstr>UNIT IV - Chapter 1   Sequential Logic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TRIGGERING OF FLIP-FLOPS: 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An example of a Sequential Circuit: 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 - Chapter 1   Sequential Logic </dc:title>
  <dc:creator>BBH</dc:creator>
  <cp:lastModifiedBy>Windows User</cp:lastModifiedBy>
  <cp:revision>6</cp:revision>
  <dcterms:created xsi:type="dcterms:W3CDTF">2006-08-16T00:00:00Z</dcterms:created>
  <dcterms:modified xsi:type="dcterms:W3CDTF">2020-06-18T05:50:20Z</dcterms:modified>
</cp:coreProperties>
</file>